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6"/>
  </p:notesMasterIdLst>
  <p:handoutMasterIdLst>
    <p:handoutMasterId r:id="rId77"/>
  </p:handoutMasterIdLst>
  <p:sldIdLst>
    <p:sldId id="256" r:id="rId2"/>
    <p:sldId id="332" r:id="rId3"/>
    <p:sldId id="333" r:id="rId4"/>
    <p:sldId id="373" r:id="rId5"/>
    <p:sldId id="334" r:id="rId6"/>
    <p:sldId id="335" r:id="rId7"/>
    <p:sldId id="336" r:id="rId8"/>
    <p:sldId id="370" r:id="rId9"/>
    <p:sldId id="337" r:id="rId10"/>
    <p:sldId id="338" r:id="rId11"/>
    <p:sldId id="339" r:id="rId12"/>
    <p:sldId id="374" r:id="rId13"/>
    <p:sldId id="371"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29" r:id="rId36"/>
    <p:sldId id="312" r:id="rId37"/>
    <p:sldId id="313" r:id="rId38"/>
    <p:sldId id="330" r:id="rId39"/>
    <p:sldId id="314" r:id="rId40"/>
    <p:sldId id="331" r:id="rId41"/>
    <p:sldId id="315" r:id="rId42"/>
    <p:sldId id="316" r:id="rId43"/>
    <p:sldId id="317" r:id="rId44"/>
    <p:sldId id="321" r:id="rId45"/>
    <p:sldId id="372" r:id="rId46"/>
    <p:sldId id="257" r:id="rId47"/>
    <p:sldId id="272" r:id="rId48"/>
    <p:sldId id="273" r:id="rId49"/>
    <p:sldId id="258" r:id="rId50"/>
    <p:sldId id="324" r:id="rId51"/>
    <p:sldId id="325" r:id="rId52"/>
    <p:sldId id="326" r:id="rId53"/>
    <p:sldId id="259" r:id="rId54"/>
    <p:sldId id="327" r:id="rId55"/>
    <p:sldId id="328" r:id="rId56"/>
    <p:sldId id="274" r:id="rId57"/>
    <p:sldId id="276" r:id="rId58"/>
    <p:sldId id="277" r:id="rId59"/>
    <p:sldId id="278" r:id="rId60"/>
    <p:sldId id="285" r:id="rId61"/>
    <p:sldId id="366" r:id="rId62"/>
    <p:sldId id="367" r:id="rId63"/>
    <p:sldId id="368" r:id="rId64"/>
    <p:sldId id="369" r:id="rId65"/>
    <p:sldId id="340" r:id="rId66"/>
    <p:sldId id="341" r:id="rId67"/>
    <p:sldId id="287" r:id="rId68"/>
    <p:sldId id="288" r:id="rId69"/>
    <p:sldId id="290" r:id="rId70"/>
    <p:sldId id="342" r:id="rId71"/>
    <p:sldId id="343" r:id="rId72"/>
    <p:sldId id="344" r:id="rId73"/>
    <p:sldId id="310" r:id="rId74"/>
    <p:sldId id="311" r:id="rId7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p:scale>
          <a:sx n="100" d="100"/>
          <a:sy n="100" d="100"/>
        </p:scale>
        <p:origin x="-792"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26</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hkma.gov.hk/media/eng/doc/key-information/guidelines-and-circular/2019/20191101e1.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hyperlink" Target="https://cs.stanford.edu/people/karpathy/convnetjs/demo/rldemo.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colab.research.google.com/github/kenwkliu/ideas/blob/master/colab/RL-Breakout.ipynb" TargetMode="Externa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436513"/>
            <a:ext cx="7200800" cy="584775"/>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p:txBody>
      </p:sp>
      <p:sp>
        <p:nvSpPr>
          <p:cNvPr id="4" name="Smiley Face 3"/>
          <p:cNvSpPr/>
          <p:nvPr/>
        </p:nvSpPr>
        <p:spPr bwMode="auto">
          <a:xfrm>
            <a:off x="658416" y="5373216"/>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pic>
        <p:nvPicPr>
          <p:cNvPr id="4" name="Picture 4" descr="DeepMind and Google: the battle to control artificial intelligence | The  Econo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 y="1549860"/>
            <a:ext cx="5715046" cy="3158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698" y="2924944"/>
            <a:ext cx="467648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Deep Reinforcement Learning on Trading</a:t>
            </a:r>
            <a:endParaRPr lang="en-US" kern="0" dirty="0"/>
          </a:p>
        </p:txBody>
      </p:sp>
    </p:spTree>
    <p:extLst>
      <p:ext uri="{BB962C8B-B14F-4D97-AF65-F5344CB8AC3E}">
        <p14:creationId xmlns:p14="http://schemas.microsoft.com/office/powerpoint/2010/main" val="2466620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2564904"/>
            <a:ext cx="7992888"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HKMA : High-level </a:t>
            </a:r>
            <a:r>
              <a:rPr lang="en-US" sz="1600" dirty="0">
                <a:hlinkClick r:id="rId2"/>
              </a:rPr>
              <a:t>Principles on Artificial </a:t>
            </a:r>
            <a:r>
              <a:rPr lang="en-US" sz="1600" dirty="0" smtClean="0">
                <a:hlinkClick r:id="rId2"/>
              </a:rPr>
              <a:t>Intelligence</a:t>
            </a:r>
            <a:endParaRPr lang="en-US" sz="1600" dirty="0" smtClean="0"/>
          </a:p>
          <a:p>
            <a:pPr marL="285750" indent="-285750">
              <a:buFont typeface="Arial" panose="020B0604020202020204" pitchFamily="34" charset="0"/>
              <a:buChar char="•"/>
            </a:pPr>
            <a:r>
              <a:rPr lang="en-US" sz="1600" dirty="0" smtClean="0"/>
              <a:t>Board and Senior Management </a:t>
            </a:r>
            <a:r>
              <a:rPr lang="en-US" sz="1600" b="1" dirty="0" smtClean="0">
                <a:solidFill>
                  <a:srgbClr val="0070C0"/>
                </a:solidFill>
              </a:rPr>
              <a:t>accountable for the outcome of AI applications</a:t>
            </a:r>
          </a:p>
          <a:p>
            <a:pPr marL="285750" indent="-285750">
              <a:buFont typeface="Arial" panose="020B0604020202020204" pitchFamily="34" charset="0"/>
              <a:buChar char="•"/>
            </a:pPr>
            <a:r>
              <a:rPr lang="en-US" sz="1600" dirty="0" smtClean="0"/>
              <a:t>Possessing </a:t>
            </a:r>
            <a:r>
              <a:rPr lang="en-US" sz="1600" dirty="0"/>
              <a:t>sufficient </a:t>
            </a:r>
            <a:r>
              <a:rPr lang="en-US" sz="1600" dirty="0" smtClean="0"/>
              <a:t>expertise</a:t>
            </a:r>
          </a:p>
          <a:p>
            <a:pPr marL="285750" indent="-285750">
              <a:buFont typeface="Arial" panose="020B0604020202020204" pitchFamily="34" charset="0"/>
              <a:buChar char="•"/>
            </a:pPr>
            <a:r>
              <a:rPr lang="en-US" sz="1600" dirty="0" smtClean="0"/>
              <a:t>Ensuring </a:t>
            </a:r>
            <a:r>
              <a:rPr lang="en-US" sz="1600" dirty="0"/>
              <a:t>an appropriate level of </a:t>
            </a:r>
            <a:r>
              <a:rPr lang="en-US" sz="1600" b="1" dirty="0" err="1">
                <a:solidFill>
                  <a:srgbClr val="0070C0"/>
                </a:solidFill>
              </a:rPr>
              <a:t>explainability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Using </a:t>
            </a:r>
            <a:r>
              <a:rPr lang="en-US" sz="1600" dirty="0"/>
              <a:t>data of good </a:t>
            </a:r>
            <a:r>
              <a:rPr lang="en-US" sz="1600" dirty="0" smtClean="0"/>
              <a:t>quality</a:t>
            </a:r>
          </a:p>
          <a:p>
            <a:pPr marL="285750" indent="-285750">
              <a:buFont typeface="Arial" panose="020B0604020202020204" pitchFamily="34" charset="0"/>
              <a:buChar char="•"/>
            </a:pPr>
            <a:r>
              <a:rPr lang="en-US" sz="1600" dirty="0" smtClean="0"/>
              <a:t>Conducting </a:t>
            </a:r>
            <a:r>
              <a:rPr lang="en-US" sz="1600" dirty="0"/>
              <a:t>rigorous model </a:t>
            </a:r>
            <a:r>
              <a:rPr lang="en-US" sz="1600" dirty="0" smtClean="0"/>
              <a:t>validation</a:t>
            </a:r>
          </a:p>
          <a:p>
            <a:pPr marL="285750" indent="-285750">
              <a:buFont typeface="Arial" panose="020B0604020202020204" pitchFamily="34" charset="0"/>
              <a:buChar char="•"/>
            </a:pPr>
            <a:r>
              <a:rPr lang="en-US" sz="1600" dirty="0" smtClean="0"/>
              <a:t>Ensuring </a:t>
            </a:r>
            <a:r>
              <a:rPr lang="en-US" sz="1600" b="1" dirty="0">
                <a:solidFill>
                  <a:srgbClr val="0070C0"/>
                </a:solidFill>
              </a:rPr>
              <a:t>auditability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Being </a:t>
            </a:r>
            <a:r>
              <a:rPr lang="en-US" sz="1600" b="1" dirty="0">
                <a:solidFill>
                  <a:srgbClr val="0070C0"/>
                </a:solidFill>
              </a:rPr>
              <a:t>ethical</a:t>
            </a:r>
            <a:r>
              <a:rPr lang="en-US" sz="1600" dirty="0"/>
              <a:t>, </a:t>
            </a:r>
            <a:r>
              <a:rPr lang="en-US" sz="1600" b="1" dirty="0">
                <a:solidFill>
                  <a:srgbClr val="0070C0"/>
                </a:solidFill>
              </a:rPr>
              <a:t>fair</a:t>
            </a:r>
            <a:r>
              <a:rPr lang="en-US" sz="1600" dirty="0"/>
              <a:t> and </a:t>
            </a:r>
            <a:r>
              <a:rPr lang="en-US" sz="1600" dirty="0" smtClean="0"/>
              <a:t>transparent</a:t>
            </a:r>
          </a:p>
          <a:p>
            <a:pPr marL="285750" indent="-285750">
              <a:buFont typeface="Arial" panose="020B0604020202020204" pitchFamily="34" charset="0"/>
              <a:buChar char="•"/>
            </a:pPr>
            <a:r>
              <a:rPr lang="en-US" sz="1600" dirty="0" smtClean="0"/>
              <a:t>Conducting </a:t>
            </a:r>
            <a:r>
              <a:rPr lang="en-US" sz="1600" dirty="0"/>
              <a:t>periodic reviews and ongoing </a:t>
            </a:r>
            <a:r>
              <a:rPr lang="en-US" sz="1600" dirty="0" smtClean="0"/>
              <a:t>monitoring</a:t>
            </a:r>
          </a:p>
          <a:p>
            <a:pPr marL="285750" indent="-285750">
              <a:buFont typeface="Arial" panose="020B0604020202020204" pitchFamily="34" charset="0"/>
              <a:buChar char="•"/>
            </a:pPr>
            <a:r>
              <a:rPr lang="en-US" sz="1600" dirty="0" smtClean="0"/>
              <a:t>Complying </a:t>
            </a:r>
            <a:r>
              <a:rPr lang="en-US" sz="1600" dirty="0"/>
              <a:t>with data protection </a:t>
            </a:r>
            <a:r>
              <a:rPr lang="en-US" sz="1600" dirty="0" smtClean="0"/>
              <a:t>requirements</a:t>
            </a:r>
          </a:p>
          <a:p>
            <a:pPr marL="285750" indent="-285750">
              <a:buFont typeface="Arial" panose="020B0604020202020204" pitchFamily="34" charset="0"/>
              <a:buChar char="•"/>
            </a:pPr>
            <a:r>
              <a:rPr lang="en-US" sz="1600" dirty="0" smtClean="0"/>
              <a:t>Implementing </a:t>
            </a:r>
            <a:r>
              <a:rPr lang="en-US" sz="1600" dirty="0"/>
              <a:t>effective cybersecurity </a:t>
            </a:r>
            <a:r>
              <a:rPr lang="en-US" sz="1600" dirty="0" smtClean="0"/>
              <a:t>measures</a:t>
            </a:r>
          </a:p>
          <a:p>
            <a:pPr marL="285750" indent="-285750">
              <a:buFont typeface="Arial" panose="020B0604020202020204" pitchFamily="34" charset="0"/>
              <a:buChar char="•"/>
            </a:pPr>
            <a:r>
              <a:rPr lang="en-US" sz="1600" dirty="0" smtClean="0"/>
              <a:t>Risk </a:t>
            </a:r>
            <a:r>
              <a:rPr lang="en-US" sz="1600" dirty="0"/>
              <a:t>mitigation and contingency plan</a:t>
            </a:r>
            <a:endParaRPr lang="en-US" sz="1600" dirty="0" smtClean="0"/>
          </a:p>
        </p:txBody>
      </p:sp>
      <p:sp>
        <p:nvSpPr>
          <p:cNvPr id="2" name="Rectangle 1"/>
          <p:cNvSpPr/>
          <p:nvPr/>
        </p:nvSpPr>
        <p:spPr>
          <a:xfrm>
            <a:off x="416893" y="1700808"/>
            <a:ext cx="6336704" cy="707886"/>
          </a:xfrm>
          <a:prstGeom prst="rect">
            <a:avLst/>
          </a:prstGeom>
        </p:spPr>
        <p:txBody>
          <a:bodyPr wrap="square">
            <a:spAutoFit/>
          </a:bodyPr>
          <a:lstStyle/>
          <a:p>
            <a:r>
              <a:rPr lang="en-US" sz="2000" dirty="0">
                <a:solidFill>
                  <a:srgbClr val="FF0000"/>
                </a:solidFill>
              </a:rPr>
              <a:t>It is a very black box approach and may not be welcomed by compliance and regulators</a:t>
            </a:r>
            <a:endParaRPr lang="en-US" sz="2000" dirty="0">
              <a:solidFill>
                <a:srgbClr val="FF0000"/>
              </a:solidFill>
            </a:endParaRPr>
          </a:p>
        </p:txBody>
      </p:sp>
    </p:spTree>
    <p:extLst>
      <p:ext uri="{BB962C8B-B14F-4D97-AF65-F5344CB8AC3E}">
        <p14:creationId xmlns:p14="http://schemas.microsoft.com/office/powerpoint/2010/main" val="3372971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in Trading &amp;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557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Cost</a:t>
            </a:r>
            <a:endParaRPr lang="en-US" dirty="0"/>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data </a:t>
            </a:r>
            <a:r>
              <a:rPr lang="en-US" sz="1800" b="1" dirty="0" smtClean="0"/>
              <a:t>cost</a:t>
            </a:r>
            <a:r>
              <a:rPr lang="en-US" sz="1800" dirty="0" smtClean="0"/>
              <a:t>: used for model training and back testing. It is expensive to buy </a:t>
            </a:r>
            <a:r>
              <a:rPr lang="en-US" sz="1800" b="1" dirty="0" smtClean="0">
                <a:solidFill>
                  <a:srgbClr val="0070C0"/>
                </a:solidFill>
              </a:rPr>
              <a:t>historical tick data</a:t>
            </a:r>
            <a:r>
              <a:rPr lang="en-US" sz="1800" dirty="0" smtClean="0"/>
              <a:t>. For example</a:t>
            </a:r>
            <a:r>
              <a:rPr lang="en-US" sz="1800" dirty="0"/>
              <a:t>, HK stocks </a:t>
            </a:r>
            <a:r>
              <a:rPr lang="en-US" sz="1800" dirty="0" smtClean="0"/>
              <a:t>tick data is </a:t>
            </a:r>
            <a:r>
              <a:rPr lang="en-US" sz="1800" b="1" dirty="0" smtClean="0">
                <a:solidFill>
                  <a:srgbClr val="0070C0"/>
                </a:solidFill>
              </a:rPr>
              <a:t>HK$5,000/month</a:t>
            </a:r>
            <a:r>
              <a:rPr lang="en-US" sz="1800" dirty="0" smtClean="0"/>
              <a:t> from HKEx. As a small startup, we </a:t>
            </a:r>
            <a:r>
              <a:rPr lang="en-US" sz="1800" b="1" dirty="0" smtClean="0">
                <a:solidFill>
                  <a:srgbClr val="0070C0"/>
                </a:solidFill>
              </a:rPr>
              <a:t>only buy 6 months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Data Hungry</a:t>
            </a:r>
            <a:r>
              <a:rPr lang="en-US" sz="1800" dirty="0" smtClean="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News, Sentiment and </a:t>
            </a:r>
            <a:r>
              <a:rPr lang="en-US" sz="1800" b="1" dirty="0" smtClean="0"/>
              <a:t>Alternative Date </a:t>
            </a:r>
            <a:r>
              <a:rPr lang="en-US" sz="1800" dirty="0" smtClean="0"/>
              <a:t>(Satellite Image, Credit Card transaction etc.) are </a:t>
            </a:r>
            <a:r>
              <a:rPr lang="en-US" sz="1800" dirty="0"/>
              <a:t>too expensive and we </a:t>
            </a:r>
            <a:r>
              <a:rPr lang="en-US" sz="1800" b="1" dirty="0" smtClean="0">
                <a:solidFill>
                  <a:srgbClr val="0070C0"/>
                </a:solidFill>
              </a:rPr>
              <a:t>cannot afford at all</a:t>
            </a:r>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2914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a:t>
            </a:r>
            <a:r>
              <a:rPr lang="en-US" dirty="0" smtClean="0"/>
              <a:t>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Day </a:t>
            </a:r>
            <a:r>
              <a:rPr lang="en-US" sz="1800" dirty="0"/>
              <a:t>trading has </a:t>
            </a:r>
            <a:r>
              <a:rPr lang="en-US" sz="1800" b="1" dirty="0">
                <a:solidFill>
                  <a:srgbClr val="0070C0"/>
                </a:solidFill>
              </a:rPr>
              <a:t>high number of transactions </a:t>
            </a:r>
            <a:r>
              <a:rPr lang="en-US" sz="1800" dirty="0"/>
              <a:t>that amount to large commission fees that eats up the profile. </a:t>
            </a:r>
            <a:r>
              <a:rPr lang="en-US" sz="1800" dirty="0" smtClean="0"/>
              <a:t>To </a:t>
            </a:r>
            <a:r>
              <a:rPr lang="en-US" sz="1800" dirty="0"/>
              <a:t>realize the profile, it involves buy/sell and hence needs to </a:t>
            </a:r>
            <a:r>
              <a:rPr lang="en-US" sz="1800" b="1" dirty="0" smtClean="0">
                <a:solidFill>
                  <a:srgbClr val="0070C0"/>
                </a:solidFill>
              </a:rPr>
              <a:t>count </a:t>
            </a:r>
            <a:r>
              <a:rPr lang="en-US" sz="1800" b="1" dirty="0">
                <a:solidFill>
                  <a:srgbClr val="0070C0"/>
                </a:solidFill>
              </a:rPr>
              <a:t>the </a:t>
            </a:r>
            <a:r>
              <a:rPr lang="en-US" sz="1800" b="1" dirty="0" smtClean="0">
                <a:solidFill>
                  <a:srgbClr val="0070C0"/>
                </a:solidFill>
              </a:rPr>
              <a:t>costs </a:t>
            </a:r>
            <a:r>
              <a:rPr lang="en-US" sz="1800" b="1" dirty="0">
                <a:solidFill>
                  <a:srgbClr val="0070C0"/>
                </a:solidFill>
              </a:rPr>
              <a:t>twice</a:t>
            </a:r>
            <a:r>
              <a:rPr lang="en-US" sz="1800" dirty="0"/>
              <a:t>. </a:t>
            </a:r>
          </a:p>
          <a:p>
            <a:pPr marL="0" indent="0"/>
            <a:endParaRPr lang="en-US" sz="1800" dirty="0"/>
          </a:p>
          <a:p>
            <a:pPr>
              <a:buFont typeface="Arial" panose="020B0604020202020204" pitchFamily="34" charset="0"/>
              <a:buChar char="•"/>
            </a:pPr>
            <a:r>
              <a:rPr lang="en-US" sz="1800" b="1" dirty="0" smtClean="0"/>
              <a:t>Explicit </a:t>
            </a:r>
            <a:r>
              <a:rPr lang="en-US" sz="1800" b="1" dirty="0"/>
              <a:t>cost</a:t>
            </a:r>
            <a:r>
              <a:rPr lang="en-US" sz="1800" dirty="0" smtClean="0"/>
              <a:t>: Trading fees and commissions</a:t>
            </a:r>
            <a:r>
              <a:rPr lang="en-US" sz="1800" dirty="0"/>
              <a:t> </a:t>
            </a:r>
            <a:r>
              <a:rPr lang="en-US" sz="1800" dirty="0" smtClean="0"/>
              <a:t>in </a:t>
            </a:r>
            <a:r>
              <a:rPr lang="en-US" sz="1600" dirty="0" smtClean="0">
                <a:solidFill>
                  <a:srgbClr val="00072E"/>
                </a:solidFill>
                <a:hlinkClick r:id="rId2"/>
              </a:rPr>
              <a:t>HK Stock Transaction Costs</a:t>
            </a:r>
            <a:endParaRPr lang="en-US" sz="1600" dirty="0" smtClean="0">
              <a:solidFill>
                <a:srgbClr val="00072E"/>
              </a:solidFill>
            </a:endParaRPr>
          </a:p>
          <a:p>
            <a:pPr marL="800100" lvl="1" indent="-342900">
              <a:buFont typeface="+mj-lt"/>
              <a:buAutoNum type="arabicPeriod"/>
            </a:pPr>
            <a:r>
              <a:rPr lang="en-US" sz="1600" dirty="0" smtClean="0"/>
              <a:t>Brokerage Fee: 0.25% or min. HK$100 (negotiable and could be free) </a:t>
            </a:r>
          </a:p>
          <a:p>
            <a:pPr marL="800100" lvl="1" indent="-342900">
              <a:buFont typeface="+mj-lt"/>
              <a:buAutoNum type="arabicPeriod"/>
            </a:pPr>
            <a:r>
              <a:rPr lang="en-US" sz="1600" dirty="0" smtClean="0"/>
              <a:t>Transaction Levy: 0.0027% of transaction amount </a:t>
            </a:r>
          </a:p>
          <a:p>
            <a:pPr marL="800100" lvl="1" indent="-342900">
              <a:buFont typeface="+mj-lt"/>
              <a:buAutoNum type="arabicPeriod"/>
            </a:pPr>
            <a:r>
              <a:rPr lang="en-US" sz="1600" dirty="0" smtClean="0"/>
              <a:t>Trading Fee: 0.005% of the transaction amount </a:t>
            </a:r>
          </a:p>
          <a:p>
            <a:pPr marL="800100" lvl="1" indent="-342900">
              <a:buFont typeface="+mj-lt"/>
              <a:buAutoNum type="arabicPeriod"/>
            </a:pPr>
            <a:r>
              <a:rPr lang="en-US" sz="1600" b="1" dirty="0" smtClean="0">
                <a:solidFill>
                  <a:srgbClr val="0070C0"/>
                </a:solidFill>
              </a:rPr>
              <a:t>Stamp duty (collected for HKSAR Government): 0.1% of transaction</a:t>
            </a:r>
          </a:p>
          <a:p>
            <a:pPr marL="457200" lvl="1" indent="0">
              <a:buNone/>
            </a:pPr>
            <a:r>
              <a:rPr lang="en-US" sz="1600" dirty="0"/>
              <a:t>(</a:t>
            </a:r>
            <a:r>
              <a:rPr lang="en-US" sz="1600" dirty="0" smtClean="0"/>
              <a:t>HK Index Future </a:t>
            </a:r>
            <a:r>
              <a:rPr lang="en-US" sz="1600" b="1" dirty="0" smtClean="0">
                <a:solidFill>
                  <a:srgbClr val="0070C0"/>
                </a:solidFill>
              </a:rPr>
              <a:t>HK$15 per mini-contract </a:t>
            </a:r>
            <a:r>
              <a:rPr lang="en-US" sz="1600" dirty="0" smtClean="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smtClean="0">
                <a:solidFill>
                  <a:srgbClr val="0070C0"/>
                </a:solidFill>
              </a:rPr>
              <a:t>: Bid/Ask spread cost</a:t>
            </a:r>
            <a:r>
              <a:rPr lang="en-US" sz="1800" dirty="0" smtClean="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Infrastructure Cost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Arbitrage strategy (e.g. warrant </a:t>
            </a:r>
            <a:r>
              <a:rPr lang="en-US" sz="1800" dirty="0" err="1" smtClean="0"/>
              <a:t>mis</a:t>
            </a:r>
            <a:r>
              <a:rPr lang="en-US" sz="1800" dirty="0" smtClean="0"/>
              <a:t>-pricing) requires </a:t>
            </a:r>
            <a:r>
              <a:rPr lang="en-US" sz="1800" b="1" dirty="0" smtClean="0">
                <a:solidFill>
                  <a:srgbClr val="0070C0"/>
                </a:solidFill>
              </a:rPr>
              <a:t>ultra-low </a:t>
            </a:r>
            <a:r>
              <a:rPr lang="en-US" sz="1800" b="1" dirty="0">
                <a:solidFill>
                  <a:srgbClr val="0070C0"/>
                </a:solidFill>
              </a:rPr>
              <a:t>latency</a:t>
            </a:r>
            <a:r>
              <a:rPr lang="en-US" sz="1800" dirty="0"/>
              <a:t> </a:t>
            </a:r>
            <a:r>
              <a:rPr lang="en-US" sz="1800" dirty="0" smtClean="0"/>
              <a:t>trading infrastructure</a:t>
            </a:r>
          </a:p>
          <a:p>
            <a:endParaRPr lang="en-US" sz="1800" dirty="0"/>
          </a:p>
          <a:p>
            <a:pPr>
              <a:buFont typeface="Arial" panose="020B0604020202020204" pitchFamily="34" charset="0"/>
              <a:buChar char="•"/>
            </a:pPr>
            <a:r>
              <a:rPr lang="en-US" sz="1800" b="1" dirty="0" smtClean="0"/>
              <a:t>Real-time market data</a:t>
            </a:r>
            <a:r>
              <a:rPr lang="en-US" sz="1800" dirty="0" smtClean="0"/>
              <a:t>: a </a:t>
            </a:r>
            <a:r>
              <a:rPr lang="en-US" sz="1800" dirty="0" err="1"/>
              <a:t>colo</a:t>
            </a:r>
            <a:r>
              <a:rPr lang="en-US" sz="1800" dirty="0"/>
              <a:t> exchange market data feed caused </a:t>
            </a:r>
            <a:r>
              <a:rPr lang="en-US" sz="1800" b="1" dirty="0">
                <a:solidFill>
                  <a:srgbClr val="0070C0"/>
                </a:solidFill>
              </a:rPr>
              <a:t>~</a:t>
            </a:r>
            <a:r>
              <a:rPr lang="en-US" sz="1800" b="1" dirty="0" smtClean="0">
                <a:solidFill>
                  <a:srgbClr val="0070C0"/>
                </a:solidFill>
              </a:rPr>
              <a:t>HK$80K </a:t>
            </a:r>
            <a:r>
              <a:rPr lang="en-US" sz="1800" b="1" dirty="0">
                <a:solidFill>
                  <a:srgbClr val="0070C0"/>
                </a:solidFill>
              </a:rPr>
              <a:t>per </a:t>
            </a:r>
            <a:r>
              <a:rPr lang="en-US" sz="1800" b="1" dirty="0" smtClean="0">
                <a:solidFill>
                  <a:srgbClr val="0070C0"/>
                </a:solidFill>
              </a:rPr>
              <a:t>month</a:t>
            </a:r>
            <a:r>
              <a:rPr lang="en-US" sz="1800" dirty="0" smtClean="0"/>
              <a:t> </a:t>
            </a:r>
          </a:p>
          <a:p>
            <a:pPr>
              <a:buFont typeface="Arial" panose="020B0604020202020204" pitchFamily="34" charset="0"/>
              <a:buChar char="•"/>
            </a:pPr>
            <a:r>
              <a:rPr lang="en-US" sz="1800" b="1" dirty="0"/>
              <a:t>Low latency </a:t>
            </a:r>
            <a:r>
              <a:rPr lang="en-US" sz="1800" b="1" dirty="0" smtClean="0"/>
              <a:t>trading infrastructure</a:t>
            </a:r>
            <a:r>
              <a:rPr lang="en-US" sz="1800" dirty="0" smtClean="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281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 Scale</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Sometimes you don’t need a very sophisticated trading strategy, you just need to have scale (</a:t>
            </a:r>
            <a:r>
              <a:rPr lang="en-US" sz="1800" b="1" dirty="0" smtClean="0">
                <a:solidFill>
                  <a:srgbClr val="0070C0"/>
                </a:solidFill>
              </a:rPr>
              <a:t>a dominant player</a:t>
            </a:r>
            <a:r>
              <a:rPr lang="en-US" sz="1800" dirty="0" smtClean="0"/>
              <a:t>)</a:t>
            </a:r>
          </a:p>
          <a:p>
            <a:endParaRPr lang="en-US" sz="1800" dirty="0" smtClean="0"/>
          </a:p>
          <a:p>
            <a:pPr>
              <a:buFont typeface="Arial" panose="020B0604020202020204" pitchFamily="34" charset="0"/>
              <a:buChar char="•"/>
            </a:pPr>
            <a:r>
              <a:rPr lang="en-US" sz="1800" b="1" dirty="0" smtClean="0">
                <a:solidFill>
                  <a:srgbClr val="0070C0"/>
                </a:solidFill>
              </a:rPr>
              <a:t>Stealth</a:t>
            </a:r>
            <a:r>
              <a:rPr lang="en-US" sz="1800" dirty="0" smtClean="0"/>
              <a:t> on IPO stabilization trade</a:t>
            </a:r>
          </a:p>
          <a:p>
            <a:pPr>
              <a:buFont typeface="Arial" panose="020B0604020202020204" pitchFamily="34" charset="0"/>
              <a:buChar char="•"/>
            </a:pPr>
            <a:r>
              <a:rPr lang="en-US" sz="1800" b="1" dirty="0">
                <a:solidFill>
                  <a:srgbClr val="0070C0"/>
                </a:solidFill>
              </a:rPr>
              <a:t>Market-on-Close</a:t>
            </a:r>
            <a:r>
              <a:rPr lang="en-US" sz="1800" dirty="0" smtClean="0"/>
              <a:t> on index rebalance order</a:t>
            </a:r>
          </a:p>
          <a:p>
            <a:pPr>
              <a:buFont typeface="Arial" panose="020B0604020202020204" pitchFamily="34" charset="0"/>
              <a:buChar char="•"/>
            </a:pPr>
            <a:r>
              <a:rPr lang="en-US" sz="1800" b="1" dirty="0" smtClean="0">
                <a:solidFill>
                  <a:srgbClr val="0070C0"/>
                </a:solidFill>
              </a:rPr>
              <a:t>Market Making</a:t>
            </a:r>
            <a:r>
              <a:rPr lang="en-US" sz="1800" dirty="0" smtClean="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Tree>
    <p:extLst>
      <p:ext uri="{BB962C8B-B14F-4D97-AF65-F5344CB8AC3E}">
        <p14:creationId xmlns:p14="http://schemas.microsoft.com/office/powerpoint/2010/main" val="2533615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Source</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999703124"/>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Feature Engineering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Data and Features</a:t>
            </a:r>
            <a:r>
              <a:rPr lang="en-US" sz="1800" dirty="0" smtClean="0"/>
              <a:t>: spend </a:t>
            </a:r>
            <a:r>
              <a:rPr lang="en-US" sz="1800" b="1" dirty="0">
                <a:solidFill>
                  <a:srgbClr val="0070C0"/>
                </a:solidFill>
              </a:rPr>
              <a:t>80% of (active) time to prepare the data </a:t>
            </a:r>
            <a:r>
              <a:rPr lang="en-US" sz="1800" dirty="0" smtClean="0"/>
              <a:t>and </a:t>
            </a:r>
            <a:r>
              <a:rPr lang="en-US" sz="1800" dirty="0"/>
              <a:t>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smtClean="0"/>
              <a:t>Weak Signals (features):</a:t>
            </a:r>
            <a:r>
              <a:rPr lang="en-US" sz="1800" dirty="0" smtClean="0"/>
              <a:t>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3483788"/>
            <a:ext cx="3942512" cy="2681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92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Challenges </a:t>
            </a:r>
            <a:r>
              <a:rPr lang="en-US" dirty="0"/>
              <a:t>–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marL="0" indent="0"/>
            <a:endParaRPr lang="en-US" sz="1600" dirty="0"/>
          </a:p>
          <a:p>
            <a:pPr marL="0" indent="0"/>
            <a:r>
              <a:rPr lang="en-US" sz="1600" b="1" dirty="0" smtClean="0"/>
              <a:t>Example</a:t>
            </a:r>
            <a:r>
              <a:rPr lang="en-US" sz="1600" dirty="0" smtClean="0"/>
              <a:t>: HSBC and Bank of China is </a:t>
            </a:r>
            <a:r>
              <a:rPr lang="en-US" sz="1600" b="1" dirty="0" smtClean="0">
                <a:solidFill>
                  <a:srgbClr val="0070C0"/>
                </a:solidFill>
              </a:rPr>
              <a:t>correlated</a:t>
            </a:r>
            <a:r>
              <a:rPr lang="en-US" sz="1600" dirty="0" smtClean="0">
                <a:solidFill>
                  <a:srgbClr val="0070C0"/>
                </a:solidFill>
              </a:rPr>
              <a:t> </a:t>
            </a:r>
            <a:r>
              <a:rPr lang="en-US" sz="1600" dirty="0" smtClean="0"/>
              <a:t>(banking sector) </a:t>
            </a:r>
          </a:p>
          <a:p>
            <a:pPr marL="285750" indent="-285750">
              <a:buFont typeface="Arial" panose="020B0604020202020204" pitchFamily="34" charset="0"/>
              <a:buChar char="•"/>
            </a:pPr>
            <a:r>
              <a:rPr lang="en-US" sz="1600" dirty="0" smtClean="0"/>
              <a:t>Scenario 1: Interest Rate rise </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endParaRPr lang="en-US" sz="1600" dirty="0" smtClean="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smtClean="0"/>
              <a:t>Cucchiaro</a:t>
            </a:r>
            <a:r>
              <a:rPr lang="en-US" sz="1400" b="1" dirty="0" smtClean="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Overfitting</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21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a:t>
            </a:r>
            <a:r>
              <a:rPr lang="en-US" dirty="0" smtClean="0"/>
              <a:t>Regime Switching</a:t>
            </a:r>
            <a:endParaRPr lang="en-US" dirty="0"/>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a:t>
            </a:r>
            <a:r>
              <a:rPr lang="en-US" sz="1800" dirty="0" smtClean="0"/>
              <a:t>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327" y="1844824"/>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245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Complexities</a:t>
            </a:r>
            <a:endParaRPr lang="en-US" dirty="0"/>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Domain Knowledge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Expertise: </a:t>
            </a:r>
            <a:r>
              <a:rPr lang="en-US" sz="1800" dirty="0" smtClean="0"/>
              <a:t>3 tech guys startup which </a:t>
            </a:r>
            <a:r>
              <a:rPr lang="en-US" sz="1800" b="1" dirty="0" smtClean="0">
                <a:solidFill>
                  <a:srgbClr val="0070C0"/>
                </a:solidFill>
              </a:rPr>
              <a:t>lack trading experience</a:t>
            </a:r>
            <a:r>
              <a:rPr lang="en-US" sz="1800" dirty="0" smtClean="0"/>
              <a:t> and in-depth </a:t>
            </a:r>
            <a:r>
              <a:rPr lang="en-US" sz="1800" b="1" dirty="0" smtClean="0">
                <a:solidFill>
                  <a:srgbClr val="0070C0"/>
                </a:solidFill>
              </a:rPr>
              <a:t>market insights</a:t>
            </a:r>
          </a:p>
          <a:p>
            <a:pPr marL="285750" indent="-285750">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192" r="17267"/>
          <a:stretch/>
        </p:blipFill>
        <p:spPr>
          <a:xfrm>
            <a:off x="4427984" y="1772816"/>
            <a:ext cx="4068730" cy="3659516"/>
          </a:xfrm>
          <a:prstGeom prst="rect">
            <a:avLst/>
          </a:prstGeom>
        </p:spPr>
      </p:pic>
    </p:spTree>
    <p:extLst>
      <p:ext uri="{BB962C8B-B14F-4D97-AF65-F5344CB8AC3E}">
        <p14:creationId xmlns:p14="http://schemas.microsoft.com/office/powerpoint/2010/main" val="14939877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a:t>
            </a:r>
            <a:r>
              <a:rPr lang="en-US" sz="1800" b="1" dirty="0" smtClean="0">
                <a:solidFill>
                  <a:srgbClr val="0070C0"/>
                </a:solidFill>
              </a:rPr>
              <a:t>kept secretly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Challenges - Secrecy  </a:t>
            </a:r>
            <a:endParaRPr lang="en-US" kern="0" dirty="0"/>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Mental Pressure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When trading full-time, </a:t>
            </a:r>
            <a:r>
              <a:rPr lang="en-US" sz="1800" dirty="0" smtClean="0">
                <a:latin typeface="Arial" charset="0"/>
                <a:ea typeface="ＭＳ Ｐゴシック" charset="0"/>
                <a:cs typeface="ＭＳ Ｐゴシック" charset="0"/>
              </a:rPr>
              <a:t>we </a:t>
            </a:r>
            <a:r>
              <a:rPr lang="en-US" sz="1800" b="1" dirty="0" smtClean="0">
                <a:solidFill>
                  <a:srgbClr val="0070C0"/>
                </a:solidFill>
                <a:latin typeface="Arial" charset="0"/>
                <a:ea typeface="ＭＳ Ｐゴシック" charset="0"/>
                <a:cs typeface="ＭＳ Ｐゴシック" charset="0"/>
              </a:rPr>
              <a:t>rush</a:t>
            </a:r>
            <a:r>
              <a:rPr lang="en-US" sz="1800"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a:t>
            </a:r>
            <a:r>
              <a:rPr lang="en-US" sz="1800" dirty="0" smtClean="0">
                <a:latin typeface="Arial" charset="0"/>
                <a:ea typeface="ＭＳ Ｐゴシック" charset="0"/>
                <a:cs typeface="ＭＳ Ｐゴシック" charset="0"/>
              </a:rPr>
              <a:t>in the market and </a:t>
            </a:r>
            <a:r>
              <a:rPr lang="en-US" sz="1800" dirty="0">
                <a:latin typeface="Arial" charset="0"/>
                <a:ea typeface="ＭＳ Ｐゴシック" charset="0"/>
                <a:cs typeface="ＭＳ Ｐゴシック" charset="0"/>
              </a:rPr>
              <a:t>deploy </a:t>
            </a:r>
            <a:r>
              <a:rPr lang="en-US" sz="1800" dirty="0" smtClean="0">
                <a:latin typeface="Arial" charset="0"/>
                <a:ea typeface="ＭＳ Ｐゴシック" charset="0"/>
                <a:cs typeface="ＭＳ Ｐゴシック" charset="0"/>
              </a:rPr>
              <a:t>strategies that are </a:t>
            </a:r>
            <a:r>
              <a:rPr lang="en-US" sz="1800" b="1" dirty="0" smtClean="0">
                <a:solidFill>
                  <a:srgbClr val="0070C0"/>
                </a:solidFill>
                <a:latin typeface="Arial" charset="0"/>
                <a:ea typeface="ＭＳ Ｐゴシック" charset="0"/>
                <a:cs typeface="ＭＳ Ｐゴシック" charset="0"/>
              </a:rPr>
              <a:t>not fully back-tested</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Why doing full-time trading? Why don’t I just invest in Bitcoin, </a:t>
            </a:r>
            <a:r>
              <a:rPr lang="en-US" sz="1800" dirty="0" err="1" smtClean="0">
                <a:latin typeface="Arial" charset="0"/>
                <a:ea typeface="ＭＳ Ｐゴシック" charset="0"/>
                <a:cs typeface="ＭＳ Ｐゴシック" charset="0"/>
              </a:rPr>
              <a:t>Tencent</a:t>
            </a:r>
            <a:r>
              <a:rPr lang="en-US" sz="1800" dirty="0" smtClean="0">
                <a:latin typeface="Arial" charset="0"/>
                <a:ea typeface="ＭＳ Ｐゴシック" charset="0"/>
                <a:cs typeface="ＭＳ Ｐゴシック" charset="0"/>
              </a:rPr>
              <a:t> and </a:t>
            </a:r>
            <a:r>
              <a:rPr lang="en-US" sz="1800" dirty="0">
                <a:latin typeface="Arial" charset="0"/>
                <a:ea typeface="ＭＳ Ｐゴシック" charset="0"/>
                <a:cs typeface="ＭＳ Ｐゴシック" charset="0"/>
              </a:rPr>
              <a:t>NVIDIA </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4975788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False Belief</a:t>
            </a:r>
            <a:endParaRPr lang="en-US" dirty="0"/>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a:t>
            </a:r>
            <a:r>
              <a:rPr lang="zh-TW" altLang="en-US" sz="1600" dirty="0" smtClean="0"/>
              <a:t>勁</a:t>
            </a:r>
            <a:r>
              <a:rPr lang="en-US" altLang="zh-TW" sz="1600" dirty="0" smtClean="0"/>
              <a:t/>
            </a:r>
            <a:br>
              <a:rPr lang="en-US" altLang="zh-TW" sz="1600" dirty="0" smtClean="0"/>
            </a:br>
            <a:r>
              <a:rPr lang="zh-TW" altLang="en-US" sz="1600" dirty="0" smtClean="0"/>
              <a:t>佢</a:t>
            </a:r>
            <a:r>
              <a:rPr lang="zh-TW" altLang="en-US" sz="1600" dirty="0"/>
              <a:t>用</a:t>
            </a:r>
            <a:r>
              <a:rPr lang="en-US" sz="1600" dirty="0"/>
              <a:t>deep learning, deep </a:t>
            </a:r>
            <a:r>
              <a:rPr lang="en-US" sz="1600" dirty="0" smtClean="0"/>
              <a:t>learning</a:t>
            </a:r>
            <a:br>
              <a:rPr lang="en-US" sz="1600" dirty="0" smtClean="0"/>
            </a:br>
            <a:r>
              <a:rPr lang="zh-TW" altLang="en-US" sz="1600" dirty="0" smtClean="0"/>
              <a:t>我</a:t>
            </a:r>
            <a:r>
              <a:rPr lang="zh-TW" altLang="en-US" sz="1600" dirty="0"/>
              <a:t>用 </a:t>
            </a:r>
            <a:r>
              <a:rPr lang="en-US" sz="1600" dirty="0"/>
              <a:t>Alpha </a:t>
            </a:r>
            <a:r>
              <a:rPr lang="en-US" sz="1600" dirty="0" smtClean="0"/>
              <a:t>Go, go </a:t>
            </a:r>
            <a:r>
              <a:rPr lang="en-US" sz="1600" dirty="0" err="1"/>
              <a:t>go</a:t>
            </a:r>
            <a:r>
              <a:rPr lang="en-US" sz="1600" dirty="0"/>
              <a:t> </a:t>
            </a:r>
            <a:r>
              <a:rPr lang="en-US" sz="1600" dirty="0" err="1" smtClean="0"/>
              <a:t>go</a:t>
            </a:r>
            <a:r>
              <a:rPr lang="en-US" sz="1600" dirty="0" smtClean="0"/>
              <a:t>…</a:t>
            </a:r>
            <a:endParaRPr lang="en-US" sz="1600" dirty="0"/>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393087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3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a:t>
            </a:r>
            <a:r>
              <a:rPr lang="en-US" sz="1400" b="1" i="1" u="sng" dirty="0">
                <a:solidFill>
                  <a:srgbClr val="0070C0"/>
                </a:solidFill>
              </a:rPr>
              <a:t>publicly </a:t>
            </a:r>
            <a:r>
              <a:rPr lang="en-US" sz="1400" b="1" i="1" u="sng"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i="1" u="sng" dirty="0">
                <a:solidFill>
                  <a:srgbClr val="0070C0"/>
                </a:solidFill>
              </a:rPr>
              <a:t>looking in the rear-view mirror is a bad way to </a:t>
            </a:r>
            <a:r>
              <a:rPr lang="en-US" sz="1400" b="1" i="1" u="sng"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 </a:t>
            </a:r>
            <a:r>
              <a:rPr lang="en-US" sz="1800" dirty="0"/>
              <a:t>comparing to Image/Speech Recognition, Natural Language </a:t>
            </a:r>
            <a:r>
              <a:rPr lang="en-US" sz="1800" dirty="0" smtClean="0"/>
              <a:t>Processing</a:t>
            </a:r>
            <a:endParaRPr lang="en-US" sz="1800" b="1" dirty="0" smtClean="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r>
              <a:rPr lang="en-US" sz="1800" dirty="0" smtClean="0"/>
              <a:t>For example, it </a:t>
            </a:r>
            <a:r>
              <a:rPr lang="en-US" sz="1800" dirty="0"/>
              <a:t>can be </a:t>
            </a:r>
            <a:r>
              <a:rPr lang="en-US" sz="1800" dirty="0" smtClean="0"/>
              <a:t>the </a:t>
            </a:r>
            <a:r>
              <a:rPr lang="en-US" sz="1800" b="1" dirty="0" smtClean="0">
                <a:solidFill>
                  <a:srgbClr val="0070C0"/>
                </a:solidFill>
              </a:rPr>
              <a:t>entry/exit </a:t>
            </a:r>
            <a:r>
              <a:rPr lang="en-US" sz="1800" b="1" dirty="0">
                <a:solidFill>
                  <a:srgbClr val="0070C0"/>
                </a:solidFill>
              </a:rPr>
              <a:t>signals</a:t>
            </a:r>
            <a:r>
              <a:rPr lang="en-US" sz="1800" dirty="0"/>
              <a:t> for the alpha generating strategy</a:t>
            </a:r>
            <a:endParaRPr lang="en-US" sz="1800" dirty="0" smtClean="0"/>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996952"/>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123728" y="5529426"/>
            <a:ext cx="4424609" cy="707886"/>
          </a:xfrm>
          <a:prstGeom prst="rect">
            <a:avLst/>
          </a:prstGeom>
          <a:noFill/>
        </p:spPr>
        <p:txBody>
          <a:bodyPr wrap="none" rtlCol="0">
            <a:spAutoFit/>
          </a:bodyPr>
          <a:lstStyle/>
          <a:p>
            <a:r>
              <a:rPr lang="en-US" altLang="zh-TW" sz="2000" dirty="0" smtClean="0"/>
              <a:t>AI, </a:t>
            </a:r>
            <a:r>
              <a:rPr lang="zh-TW" altLang="en-US" sz="2000" dirty="0" smtClean="0"/>
              <a:t>我</a:t>
            </a:r>
            <a:r>
              <a:rPr lang="zh-TW" altLang="en-US" sz="2000" dirty="0"/>
              <a:t>不想努力</a:t>
            </a:r>
            <a:r>
              <a:rPr lang="zh-TW" altLang="en-US" sz="2000" dirty="0" smtClean="0"/>
              <a:t>了</a:t>
            </a:r>
            <a:endParaRPr lang="en-US" altLang="zh-TW" sz="2000" dirty="0" smtClean="0"/>
          </a:p>
          <a:p>
            <a:r>
              <a:rPr lang="en-US" sz="2000" dirty="0" smtClean="0"/>
              <a:t>AI, I don’t want to work hard anymore</a:t>
            </a:r>
            <a:endParaRPr lang="en-US" sz="2000" dirty="0"/>
          </a:p>
        </p:txBody>
      </p:sp>
      <p:sp>
        <p:nvSpPr>
          <p:cNvPr id="8" name="Content Placeholder 1"/>
          <p:cNvSpPr txBox="1">
            <a:spLocks/>
          </p:cNvSpPr>
          <p:nvPr/>
        </p:nvSpPr>
        <p:spPr>
          <a:xfrm>
            <a:off x="395536" y="1700808"/>
            <a:ext cx="770485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a:t>
            </a:r>
            <a:r>
              <a:rPr lang="en-US" sz="1800" b="1" dirty="0" smtClean="0">
                <a:solidFill>
                  <a:srgbClr val="0070C0"/>
                </a:solidFill>
              </a:rPr>
              <a:t>knowledge </a:t>
            </a:r>
            <a:r>
              <a:rPr lang="en-US" sz="1800" b="1" dirty="0">
                <a:solidFill>
                  <a:srgbClr val="0070C0"/>
                </a:solidFill>
              </a:rPr>
              <a:t>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Pure AI and data-driven </a:t>
            </a:r>
            <a:r>
              <a:rPr lang="en-US" sz="1800" dirty="0" err="1" smtClean="0"/>
              <a:t>Algos</a:t>
            </a:r>
            <a:r>
              <a:rPr lang="en-US" sz="1800" dirty="0" smtClean="0"/>
              <a:t> trading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spTree>
    <p:extLst>
      <p:ext uri="{BB962C8B-B14F-4D97-AF65-F5344CB8AC3E}">
        <p14:creationId xmlns:p14="http://schemas.microsoft.com/office/powerpoint/2010/main" val="1353045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Please tell me in</a:t>
            </a:r>
          </a:p>
          <a:p>
            <a:pPr marL="0" indent="0"/>
            <a:r>
              <a:rPr lang="en-US" b="1" u="sng" dirty="0" smtClean="0"/>
              <a:t>layman term</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lc="http://schemas.openxmlformats.org/drawingml/2006/lockedCanvas" xmlns:a16="http://schemas.microsoft.com/office/drawing/2014/main" xmln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3333422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138270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Traditional AI Approach</a:t>
            </a:r>
            <a:endParaRPr lang="en-US" dirty="0"/>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987824" y="5749378"/>
            <a:ext cx="3199885" cy="461665"/>
          </a:xfrm>
          <a:prstGeom prst="rect">
            <a:avLst/>
          </a:prstGeom>
          <a:noFill/>
        </p:spPr>
        <p:txBody>
          <a:bodyPr wrap="square" rtlCol="0">
            <a:spAutoFit/>
          </a:bodyPr>
          <a:lstStyle/>
          <a:p>
            <a:r>
              <a:rPr lang="en-US" dirty="0" smtClean="0"/>
              <a:t>Game Search Tree</a:t>
            </a:r>
            <a:endParaRPr lang="en-US" dirty="0"/>
          </a:p>
        </p:txBody>
      </p:sp>
      <p:pic>
        <p:nvPicPr>
          <p:cNvPr id="8" name="Picture 2" descr="T:\gDrive\HKUSpace\Executive Certificate in Big Data, A.I. and Investing\boardGamesSteps.gif"/>
          <p:cNvPicPr>
            <a:picLocks noChangeAspect="1" noChangeArrowheads="1"/>
          </p:cNvPicPr>
          <p:nvPr/>
        </p:nvPicPr>
        <p:blipFill rotWithShape="1">
          <a:blip r:embed="rId3">
            <a:extLst>
              <a:ext uri="{28A0092B-C50C-407E-A947-70E740481C1C}">
                <a14:useLocalDpi xmlns:a14="http://schemas.microsoft.com/office/drawing/2010/main" val="0"/>
              </a:ext>
            </a:extLst>
          </a:blip>
          <a:srcRect r="65153"/>
          <a:stretch/>
        </p:blipFill>
        <p:spPr bwMode="auto">
          <a:xfrm>
            <a:off x="6012160" y="2098229"/>
            <a:ext cx="2510011"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8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Data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937476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04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768671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r>
              <a:rPr lang="en-US" sz="1600" dirty="0" smtClean="0"/>
              <a:t>.</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gridCol w="936104"/>
                <a:gridCol w="2304256"/>
              </a:tblGrid>
              <a:tr h="370840">
                <a:tc>
                  <a:txBody>
                    <a:bodyPr/>
                    <a:lstStyle/>
                    <a:p>
                      <a:r>
                        <a:rPr lang="en-US" sz="1600" dirty="0" smtClean="0"/>
                        <a:t>State</a:t>
                      </a:r>
                      <a:endParaRPr lang="en-US" sz="1600" dirty="0"/>
                    </a:p>
                  </a:txBody>
                  <a:tcPr/>
                </a:tc>
                <a:tc>
                  <a:txBody>
                    <a:bodyPr/>
                    <a:lstStyle/>
                    <a:p>
                      <a:r>
                        <a:rPr lang="en-US" sz="1600" dirty="0" smtClean="0"/>
                        <a:t>Action</a:t>
                      </a:r>
                      <a:endParaRPr lang="en-US" sz="1600" dirty="0"/>
                    </a:p>
                  </a:txBody>
                  <a:tcPr/>
                </a:tc>
                <a:tc>
                  <a:txBody>
                    <a:bodyPr/>
                    <a:lstStyle/>
                    <a:p>
                      <a:r>
                        <a:rPr lang="en-US" sz="1600" dirty="0" smtClean="0"/>
                        <a:t>Reward</a:t>
                      </a:r>
                      <a:endParaRPr lang="en-US" sz="1600" dirty="0"/>
                    </a:p>
                  </a:txBody>
                  <a:tcPr/>
                </a:tc>
              </a:tr>
              <a:tr h="925304">
                <a:tc>
                  <a:txBody>
                    <a:bodyPr/>
                    <a:lstStyle/>
                    <a:p>
                      <a:endParaRPr lang="en-US" dirty="0"/>
                    </a:p>
                  </a:txBody>
                  <a:tcPr/>
                </a:tc>
                <a:tc>
                  <a:txBody>
                    <a:bodyPr/>
                    <a:lstStyle/>
                    <a:p>
                      <a:r>
                        <a:rPr lang="en-US" sz="1600" dirty="0" smtClean="0"/>
                        <a:t>Left</a:t>
                      </a:r>
                      <a:endParaRPr lang="en-US" sz="1600" dirty="0"/>
                    </a:p>
                  </a:txBody>
                  <a:tcPr/>
                </a:tc>
                <a:tc>
                  <a:txBody>
                    <a:bodyPr/>
                    <a:lstStyle/>
                    <a:p>
                      <a:r>
                        <a:rPr lang="en-US" sz="1600" b="1" dirty="0" smtClean="0"/>
                        <a:t>Score</a:t>
                      </a:r>
                      <a:r>
                        <a:rPr lang="en-US" sz="1600" dirty="0" smtClean="0"/>
                        <a:t>: 100, </a:t>
                      </a:r>
                      <a:r>
                        <a:rPr lang="en-US" sz="1600" b="1" dirty="0" smtClean="0"/>
                        <a:t>Life</a:t>
                      </a:r>
                      <a:r>
                        <a:rPr lang="en-US" sz="1600" dirty="0" smtClean="0"/>
                        <a:t>:</a:t>
                      </a:r>
                      <a:r>
                        <a:rPr lang="en-US" sz="1600" baseline="0" dirty="0" smtClean="0"/>
                        <a:t> 5</a:t>
                      </a:r>
                      <a:endParaRPr lang="en-US" sz="1600" dirty="0"/>
                    </a:p>
                  </a:txBody>
                  <a:tcPr/>
                </a:tc>
              </a:tr>
              <a:tr h="936104">
                <a:tc>
                  <a:txBody>
                    <a:bodyPr/>
                    <a:lstStyle/>
                    <a:p>
                      <a:endParaRPr lang="en-US" dirty="0"/>
                    </a:p>
                  </a:txBody>
                  <a:tcPr/>
                </a:tc>
                <a:tc>
                  <a:txBody>
                    <a:bodyPr/>
                    <a:lstStyle/>
                    <a:p>
                      <a:r>
                        <a:rPr lang="en-US" sz="1600" dirty="0" smtClean="0"/>
                        <a:t>Right</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5</a:t>
                      </a:r>
                      <a:endParaRPr lang="en-US" sz="1600" dirty="0" smtClean="0"/>
                    </a:p>
                  </a:txBody>
                  <a:tcPr/>
                </a:tc>
              </a:tr>
              <a:tr h="864096">
                <a:tc>
                  <a:txBody>
                    <a:bodyPr/>
                    <a:lstStyle/>
                    <a:p>
                      <a:endParaRPr lang="en-US" dirty="0"/>
                    </a:p>
                  </a:txBody>
                  <a:tcPr/>
                </a:tc>
                <a:tc>
                  <a:txBody>
                    <a:bodyPr/>
                    <a:lstStyle/>
                    <a:p>
                      <a:r>
                        <a:rPr lang="en-US" sz="1600" dirty="0" smtClean="0"/>
                        <a:t>Stay</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4</a:t>
                      </a:r>
                      <a:endParaRPr lang="en-US" sz="1600" dirty="0" smtClean="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278094"/>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a:t>
            </a:r>
            <a:r>
              <a:rPr lang="en-US" sz="1600" dirty="0" smtClean="0"/>
              <a:t>states (</a:t>
            </a:r>
            <a:r>
              <a:rPr lang="en-US" sz="1600" b="1" dirty="0" smtClean="0">
                <a:solidFill>
                  <a:srgbClr val="0070C0"/>
                </a:solidFill>
              </a:rPr>
              <a:t>every pixel combinations</a:t>
            </a:r>
            <a:r>
              <a:rPr lang="en-US" sz="1600" dirty="0" smtClean="0"/>
              <a:t>), </a:t>
            </a:r>
            <a:r>
              <a:rPr lang="en-US" sz="1600" dirty="0"/>
              <a:t>actions and rewards. Then choose the sequence of the actions that leads to the </a:t>
            </a:r>
            <a:r>
              <a:rPr lang="en-US" sz="1600" b="1" dirty="0">
                <a:solidFill>
                  <a:srgbClr val="0070C0"/>
                </a:solidFill>
              </a:rPr>
              <a:t>best rewards</a:t>
            </a:r>
            <a:r>
              <a:rPr lang="en-US" sz="1600" dirty="0" smtClean="0"/>
              <a:t>.</a:t>
            </a:r>
          </a:p>
          <a:p>
            <a:endParaRPr lang="en-US" sz="1600" dirty="0" smtClean="0"/>
          </a:p>
          <a:p>
            <a:endParaRPr lang="en-US" sz="1600" dirty="0"/>
          </a:p>
          <a:p>
            <a:r>
              <a:rPr lang="en-US" sz="1600" dirty="0"/>
              <a:t>What are the </a:t>
            </a:r>
            <a:r>
              <a:rPr lang="en-US" sz="1600" b="1" dirty="0"/>
              <a:t>draw backs</a:t>
            </a:r>
            <a:r>
              <a:rPr lang="en-US" sz="1600" dirty="0" smtClean="0"/>
              <a:t>?</a:t>
            </a:r>
          </a:p>
          <a:p>
            <a:endParaRPr lang="en-US" sz="1600" dirty="0" smtClean="0"/>
          </a:p>
          <a:p>
            <a:pPr marL="285750" indent="-285750">
              <a:buFont typeface="Arial" panose="020B0604020202020204" pitchFamily="34" charset="0"/>
              <a:buChar char="•"/>
            </a:pPr>
            <a:r>
              <a:rPr lang="en-US" sz="1600" dirty="0" smtClean="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a:t>
            </a:r>
            <a:r>
              <a:rPr lang="en-US" sz="1600" dirty="0" smtClean="0"/>
              <a:t>steps</a:t>
            </a:r>
            <a:br>
              <a:rPr lang="en-US" sz="1600" dirty="0" smtClean="0"/>
            </a:br>
            <a:endParaRPr lang="en-US" sz="1600" dirty="0" smtClean="0"/>
          </a:p>
          <a:p>
            <a:pPr marL="285750" indent="-285750">
              <a:buFont typeface="Arial" panose="020B0604020202020204" pitchFamily="34" charset="0"/>
              <a:buChar char="•"/>
            </a:pPr>
            <a:r>
              <a:rPr lang="en-US" sz="1600" dirty="0" smtClean="0"/>
              <a:t>Not </a:t>
            </a:r>
            <a:r>
              <a:rPr lang="en-US" sz="1600" dirty="0"/>
              <a:t>all states are </a:t>
            </a:r>
            <a:r>
              <a:rPr lang="en-US" sz="1600" b="1" dirty="0">
                <a:solidFill>
                  <a:srgbClr val="0070C0"/>
                </a:solidFill>
              </a:rPr>
              <a:t>valid</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Very </a:t>
            </a:r>
            <a:r>
              <a:rPr lang="en-US" sz="1600" b="1" dirty="0">
                <a:solidFill>
                  <a:srgbClr val="0070C0"/>
                </a:solidFill>
              </a:rPr>
              <a:t>time-consuming</a:t>
            </a:r>
            <a:r>
              <a:rPr lang="en-US" sz="1600" dirty="0"/>
              <a:t> to prepare such dataset</a:t>
            </a:r>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5261671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a:t>
            </a:r>
            <a:r>
              <a:rPr lang="en-US" sz="1800" b="1" dirty="0" smtClean="0"/>
              <a:t>trading:</a:t>
            </a:r>
            <a:endParaRPr lang="en-US" sz="1800" b="1"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Supervised learning learns a relationship (e.g. order book features to price movement) but 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a:t>
            </a:r>
            <a:r>
              <a:rPr lang="en-US" sz="1600" dirty="0" smtClean="0"/>
              <a:t>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smtClean="0">
                <a:solidFill>
                  <a:srgbClr val="292934"/>
                </a:solidFill>
                <a:cs typeface="+mn-cs"/>
              </a:rPr>
              <a:t>Benefits of Reinforcement Learning </a:t>
            </a:r>
            <a:r>
              <a:rPr lang="en-US" sz="1800" b="1" dirty="0">
                <a:solidFill>
                  <a:srgbClr val="292934"/>
                </a:solidFill>
                <a:cs typeface="+mn-cs"/>
              </a:rPr>
              <a:t>on </a:t>
            </a:r>
            <a:r>
              <a:rPr lang="en-US" sz="1800" b="1" dirty="0" smtClean="0">
                <a:solidFill>
                  <a:srgbClr val="292934"/>
                </a:solidFill>
                <a:cs typeface="+mn-cs"/>
              </a:rPr>
              <a:t>trading:</a:t>
            </a:r>
            <a:endParaRPr lang="en-US" sz="1800" b="1" dirty="0">
              <a:solidFill>
                <a:srgbClr val="292934"/>
              </a:solidFill>
              <a:cs typeface="+mn-cs"/>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a:t>
            </a:r>
            <a:r>
              <a:rPr lang="en-US" sz="1600" b="1" dirty="0" smtClean="0">
                <a:solidFill>
                  <a:srgbClr val="0070C0"/>
                </a:solidFill>
              </a:rPr>
              <a:t>policy (strategy)</a:t>
            </a:r>
            <a:r>
              <a:rPr lang="en-US" sz="1600" dirty="0" smtClean="0"/>
              <a:t>.</a:t>
            </a:r>
            <a:endParaRPr lang="en-US" sz="1600"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a:t>
            </a:r>
            <a:r>
              <a:rPr lang="en-US" sz="1600" b="1" dirty="0" smtClean="0">
                <a:solidFill>
                  <a:srgbClr val="0070C0"/>
                </a:solidFill>
              </a:rPr>
              <a:t>Environments </a:t>
            </a:r>
            <a:r>
              <a:rPr lang="en-US" sz="1600" dirty="0"/>
              <a:t>and able to </a:t>
            </a:r>
            <a:r>
              <a:rPr lang="en-US" sz="1600" b="1" dirty="0">
                <a:solidFill>
                  <a:srgbClr val="0070C0"/>
                </a:solidFill>
              </a:rPr>
              <a:t>model other </a:t>
            </a:r>
            <a:r>
              <a:rPr lang="en-US" sz="1600" b="1" dirty="0" smtClean="0">
                <a:solidFill>
                  <a:srgbClr val="0070C0"/>
                </a:solidFill>
              </a:rPr>
              <a:t>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smtClean="0"/>
              <a:t>Automatically </a:t>
            </a:r>
            <a:r>
              <a:rPr lang="en-US" sz="1600" dirty="0"/>
              <a:t>determine </a:t>
            </a:r>
            <a:r>
              <a:rPr lang="en-US" sz="1600" b="1" dirty="0">
                <a:solidFill>
                  <a:srgbClr val="0070C0"/>
                </a:solidFill>
              </a:rPr>
              <a:t>what </a:t>
            </a:r>
            <a:r>
              <a:rPr lang="en-US" sz="1600" b="1" dirty="0" smtClean="0">
                <a:solidFill>
                  <a:srgbClr val="0070C0"/>
                </a:solidFill>
              </a:rPr>
              <a:t>actions to do </a:t>
            </a:r>
            <a:r>
              <a:rPr lang="en-US" sz="1600" dirty="0"/>
              <a:t>and</a:t>
            </a:r>
            <a:r>
              <a:rPr lang="en-US" sz="1600" b="1" dirty="0" smtClean="0">
                <a:solidFill>
                  <a:srgbClr val="0070C0"/>
                </a:solidFill>
              </a:rPr>
              <a:t> what position </a:t>
            </a:r>
            <a:r>
              <a:rPr lang="en-US" sz="1600" b="1" dirty="0">
                <a:solidFill>
                  <a:srgbClr val="0070C0"/>
                </a:solidFill>
              </a:rPr>
              <a:t>to hold at each trading time</a:t>
            </a:r>
            <a:endParaRPr lang="en-US" sz="1600" b="1" dirty="0" smtClean="0">
              <a:solidFill>
                <a:srgbClr val="0070C0"/>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r>
              <a:rPr lang="en-US" sz="1600" b="1" dirty="0" smtClean="0"/>
              <a:t>Reference </a:t>
            </a:r>
            <a:endParaRPr lang="en-US" sz="1600" b="1" dirty="0"/>
          </a:p>
          <a:p>
            <a:pPr marL="285750" indent="-285750">
              <a:buFont typeface="Arial" panose="020B0604020202020204" pitchFamily="34" charset="0"/>
              <a:buChar char="•"/>
            </a:pPr>
            <a:r>
              <a:rPr lang="en-US" sz="1600" dirty="0" smtClean="0">
                <a:hlinkClick r:id="rId2"/>
              </a:rPr>
              <a:t>From </a:t>
            </a:r>
            <a:r>
              <a:rPr lang="en-US" sz="1600" dirty="0">
                <a:hlinkClick r:id="rId2"/>
              </a:rPr>
              <a:t>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2362568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Just play the game and </a:t>
            </a:r>
            <a:r>
              <a:rPr lang="en-US" sz="1600" b="1" dirty="0" smtClean="0">
                <a:solidFill>
                  <a:srgbClr val="0070C0"/>
                </a:solidFill>
              </a:rPr>
              <a:t>record each frame</a:t>
            </a:r>
            <a:r>
              <a:rPr lang="en-US" sz="1600" dirty="0"/>
              <a:t> </a:t>
            </a:r>
            <a:r>
              <a:rPr lang="en-US" sz="1600" dirty="0" smtClean="0"/>
              <a:t>(state) and action as the input and the corresponding reward as the output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Each frame is just an </a:t>
            </a:r>
            <a:r>
              <a:rPr lang="en-US" sz="1600" b="1" dirty="0" smtClean="0">
                <a:solidFill>
                  <a:srgbClr val="0070C0"/>
                </a:solidFill>
              </a:rPr>
              <a:t>image</a:t>
            </a:r>
            <a:r>
              <a:rPr lang="en-US" sz="1600" dirty="0" smtClean="0">
                <a:solidFill>
                  <a:srgbClr val="0070C0"/>
                </a:solidFill>
              </a:rPr>
              <a:t> </a:t>
            </a:r>
            <a:r>
              <a:rPr lang="en-US" sz="1600" dirty="0" smtClean="0"/>
              <a:t>and hence </a:t>
            </a:r>
            <a:r>
              <a:rPr lang="en-US" sz="1600" b="1" dirty="0" smtClean="0">
                <a:solidFill>
                  <a:srgbClr val="0070C0"/>
                </a:solidFill>
              </a:rPr>
              <a:t>train CNN (Convolutional Neural Network) to </a:t>
            </a:r>
            <a:r>
              <a:rPr lang="en-US" sz="1600" b="1" dirty="0">
                <a:solidFill>
                  <a:srgbClr val="0070C0"/>
                </a:solidFill>
              </a:rPr>
              <a:t>approximate </a:t>
            </a:r>
            <a:r>
              <a:rPr lang="en-US" sz="1600" dirty="0"/>
              <a:t>the </a:t>
            </a:r>
            <a:r>
              <a:rPr lang="en-US" sz="1600" dirty="0" smtClean="0"/>
              <a:t>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smtClean="0"/>
              <a:t>Supervised </a:t>
            </a:r>
            <a:r>
              <a:rPr lang="en-US" sz="1600" dirty="0"/>
              <a:t>Learning learns </a:t>
            </a:r>
            <a:r>
              <a:rPr lang="en-US" sz="1600" dirty="0" smtClean="0"/>
              <a:t>Relationship (Classification / Regression</a:t>
            </a:r>
            <a:r>
              <a:rPr lang="en-US" sz="1600" dirty="0"/>
              <a:t>); </a:t>
            </a:r>
            <a:r>
              <a:rPr lang="en-US" sz="1600" b="1" dirty="0">
                <a:solidFill>
                  <a:srgbClr val="0070C0"/>
                </a:solidFill>
              </a:rPr>
              <a:t>RL learns </a:t>
            </a:r>
            <a:r>
              <a:rPr lang="en-US" sz="1600" b="1" dirty="0" smtClean="0">
                <a:solidFill>
                  <a:srgbClr val="0070C0"/>
                </a:solidFill>
              </a:rPr>
              <a:t>Policy </a:t>
            </a:r>
            <a:r>
              <a:rPr lang="en-US" sz="1600" b="1" dirty="0">
                <a:solidFill>
                  <a:srgbClr val="0070C0"/>
                </a:solidFill>
              </a:rPr>
              <a:t>(Strategy)</a:t>
            </a:r>
          </a:p>
          <a:p>
            <a:pPr marL="57150" indent="0"/>
            <a:endParaRPr lang="en-US" sz="1600" dirty="0"/>
          </a:p>
          <a:p>
            <a:pPr marL="457200" lvl="1" indent="0">
              <a:buNone/>
            </a:pPr>
            <a:endParaRPr lang="en-US" sz="1600" dirty="0" smtClean="0"/>
          </a:p>
        </p:txBody>
      </p:sp>
      <p:sp>
        <p:nvSpPr>
          <p:cNvPr id="11" name="TextBox 10"/>
          <p:cNvSpPr txBox="1"/>
          <p:nvPr/>
        </p:nvSpPr>
        <p:spPr>
          <a:xfrm>
            <a:off x="251520" y="5805264"/>
            <a:ext cx="8568952" cy="338554"/>
          </a:xfrm>
          <a:prstGeom prst="rect">
            <a:avLst/>
          </a:prstGeom>
          <a:noFill/>
        </p:spPr>
        <p:txBody>
          <a:bodyPr wrap="square" rtlCol="0">
            <a:spAutoFit/>
          </a:bodyPr>
          <a:lstStyle/>
          <a:p>
            <a:r>
              <a:rPr lang="en-US" sz="1600" b="1" dirty="0"/>
              <a:t>Key Idea</a:t>
            </a:r>
            <a:r>
              <a:rPr lang="en-US" sz="1600" dirty="0"/>
              <a:t>: Deep Learning + Reinforcement Learning = </a:t>
            </a:r>
            <a:r>
              <a:rPr lang="en-US" sz="1600" dirty="0">
                <a:hlinkClick r:id="rId5"/>
              </a:rPr>
              <a:t>Deep </a:t>
            </a:r>
            <a:r>
              <a:rPr lang="en-US" sz="1600" dirty="0" smtClean="0">
                <a:hlinkClick r:id="rId5"/>
              </a:rPr>
              <a:t>Reinforcement Learning</a:t>
            </a: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a:t>
            </a:r>
            <a:r>
              <a:rPr lang="en-US" sz="1800" dirty="0" smtClean="0"/>
              <a:t>CNN (Convolutional Neural Network) and </a:t>
            </a:r>
            <a:r>
              <a:rPr lang="en-US" sz="1800" dirty="0" smtClean="0">
                <a:hlinkClick r:id="rId2"/>
              </a:rPr>
              <a:t>Deep-Q trading</a:t>
            </a:r>
            <a:r>
              <a:rPr lang="en-US" sz="1800" dirty="0" smtClean="0"/>
              <a:t> (Reinforcement Learning)</a:t>
            </a:r>
            <a:endParaRPr lang="en-US" sz="1800" dirty="0"/>
          </a:p>
          <a:p>
            <a:pPr lvl="0"/>
            <a:endParaRPr lang="en-US" sz="1800" b="1" dirty="0" smtClean="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smtClean="0"/>
              <a:t>Build different </a:t>
            </a:r>
            <a:r>
              <a:rPr lang="en-US" sz="1800" dirty="0"/>
              <a:t>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a:t>
            </a:r>
            <a:r>
              <a:rPr lang="en-US" sz="1800" b="1" dirty="0">
                <a:solidFill>
                  <a:srgbClr val="0070C0"/>
                </a:solidFill>
              </a:rPr>
              <a:t> convert the data into corresponding technical graphs </a:t>
            </a:r>
            <a:r>
              <a:rPr lang="en-US" sz="1800" dirty="0"/>
              <a:t>such as Candle </a:t>
            </a:r>
            <a:r>
              <a:rPr lang="en-US" sz="1800" dirty="0" smtClean="0"/>
              <a:t>Sticks, MACD</a:t>
            </a:r>
            <a:r>
              <a:rPr lang="en-US" sz="1800" dirty="0"/>
              <a:t>, </a:t>
            </a:r>
            <a:r>
              <a:rPr lang="en-US" sz="1800" dirty="0" smtClean="0"/>
              <a:t>RSI.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a:t>
            </a:r>
            <a:r>
              <a:rPr lang="en-US" sz="1600" dirty="0" smtClean="0">
                <a:hlinkClick r:id="rId3"/>
              </a:rPr>
              <a:t>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dirty="0">
                <a:solidFill>
                  <a:srgbClr val="0070C0"/>
                </a:solidFill>
              </a:rPr>
              <a:t>generic</a:t>
            </a:r>
            <a:r>
              <a:rPr lang="en-US" sz="1800" dirty="0">
                <a:solidFill>
                  <a:srgbClr val="0070C0"/>
                </a:solidFill>
              </a:rPr>
              <a:t> </a:t>
            </a:r>
            <a:r>
              <a:rPr lang="en-US" sz="1800" dirty="0"/>
              <a:t>and can apply to many different </a:t>
            </a:r>
            <a:r>
              <a:rPr lang="en-US" sz="1800" dirty="0" smtClean="0"/>
              <a:t>games: </a:t>
            </a:r>
            <a:r>
              <a:rPr lang="en-US" sz="1800" dirty="0" smtClean="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17835</TotalTime>
  <Words>3903</Words>
  <Application>Microsoft Office PowerPoint</Application>
  <PresentationFormat>On-screen Show (4:3)</PresentationFormat>
  <Paragraphs>509</Paragraphs>
  <Slides>74</Slides>
  <Notes>1</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PowerPoint Template-CBF</vt:lpstr>
      <vt:lpstr>Big Data, AI, Machine Learning, Investment and Algo Trading</vt:lpstr>
      <vt:lpstr>AlphaGo</vt:lpstr>
      <vt:lpstr>AlphaGo</vt:lpstr>
      <vt:lpstr>Traditional AI Approach</vt:lpstr>
      <vt:lpstr>Reinforcement Learning</vt:lpstr>
      <vt:lpstr>Reinforcement Learning</vt:lpstr>
      <vt:lpstr>Deep Reinforcement Learning</vt:lpstr>
      <vt:lpstr>Deep Reinforcement Learning</vt:lpstr>
      <vt:lpstr>Deep Reinforcement Learning on Trading</vt:lpstr>
      <vt:lpstr>Deep Reinforcement Learning on Trading</vt:lpstr>
      <vt:lpstr>Deep Reinforcement Learning on Trading</vt:lpstr>
      <vt:lpstr>PowerPoint Presentation</vt:lpstr>
      <vt:lpstr>Deep Reinforcement Learning on Trading</vt:lpstr>
      <vt:lpstr>Challenges in Trading &amp; Investment</vt:lpstr>
      <vt:lpstr>Challenges – Data Cost</vt:lpstr>
      <vt:lpstr>Challenges – Transaction Cost</vt:lpstr>
      <vt:lpstr>Challenges – Infrastructure Cost</vt:lpstr>
      <vt:lpstr>Challenges – Scale</vt:lpstr>
      <vt:lpstr>Challenges – Data Source</vt:lpstr>
      <vt:lpstr>Challenges – Feature Engineering</vt:lpstr>
      <vt:lpstr>Challenges – Correlation vs Causality</vt:lpstr>
      <vt:lpstr>Challenges - Overfitting</vt:lpstr>
      <vt:lpstr>Challenges - Regime Switching</vt:lpstr>
      <vt:lpstr>Challenges – Complexities</vt:lpstr>
      <vt:lpstr>Challenges – Domain Knowledge</vt:lpstr>
      <vt:lpstr>PowerPoint Presentation</vt:lpstr>
      <vt:lpstr>Challenges - Psychological </vt:lpstr>
      <vt:lpstr>Challenges – False Belief</vt:lpstr>
      <vt:lpstr>Challenges - Summary</vt:lpstr>
      <vt:lpstr>Thoughts and Discussions</vt:lpstr>
      <vt:lpstr>Expert Thoughts on Algo Trading and AI</vt:lpstr>
      <vt:lpstr>My Thoughts on Algo Trading and AI</vt:lpstr>
      <vt:lpstr>My Thoughts on Algo Trading and AI</vt:lpstr>
      <vt:lpstr>My Thoughts on Algo Trading and AI</vt:lpstr>
      <vt:lpstr>Roles of Humans and Machines</vt:lpstr>
      <vt:lpstr>Limitation of Deep Learning</vt:lpstr>
      <vt:lpstr>Deep Learning requires many Data </vt:lpstr>
      <vt:lpstr>Data labelling – Telsa Self Driving Car</vt:lpstr>
      <vt:lpstr>Data labelling – Telsa Self Driving Car</vt:lpstr>
      <vt:lpstr>Data labelling – Telsa Self Driving Car</vt:lpstr>
      <vt:lpstr>Data labelling – Other Data Bias Examples</vt:lpstr>
      <vt:lpstr>Deep Learning is a Black-Box</vt:lpstr>
      <vt:lpstr>Deep Learning is a Black-Box</vt:lpstr>
      <vt:lpstr>My Thoughts on AI</vt:lpstr>
      <vt:lpstr>Appendix</vt:lpstr>
      <vt:lpstr>Summary of Machine Learning</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Background </vt:lpstr>
      <vt:lpstr>Trading Strategies - Biz </vt:lpstr>
      <vt:lpstr>Trading Strategies – Fee Structure</vt:lpstr>
      <vt:lpstr>Trading Strategies – Fee Structure</vt:lpstr>
      <vt:lpstr>Trading Strategies - Risk Management</vt:lpstr>
      <vt:lpstr>Trading Strategies - Workflow</vt:lpstr>
      <vt:lpstr>Trading Strategies - Workflow</vt:lpstr>
      <vt:lpstr>Trading Strategies - Workflow</vt:lpstr>
      <vt:lpstr>Trading Strategies - Workflow</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Limitation of Deep Learning</vt:lpstr>
      <vt:lpstr>Limitation of Deep Learning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165</cp:revision>
  <cp:lastPrinted>2013-10-02T07:30:28Z</cp:lastPrinted>
  <dcterms:created xsi:type="dcterms:W3CDTF">2018-01-14T13:40:03Z</dcterms:created>
  <dcterms:modified xsi:type="dcterms:W3CDTF">2021-10-13T10:23:20Z</dcterms:modified>
</cp:coreProperties>
</file>